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</p:sldMasterIdLst>
  <p:notesMasterIdLst>
    <p:notesMasterId r:id="rId21"/>
  </p:notesMasterIdLst>
  <p:handoutMasterIdLst>
    <p:handoutMasterId r:id="rId22"/>
  </p:handoutMasterIdLst>
  <p:sldIdLst>
    <p:sldId id="3107" r:id="rId2"/>
    <p:sldId id="3135" r:id="rId3"/>
    <p:sldId id="3136" r:id="rId4"/>
    <p:sldId id="3137" r:id="rId5"/>
    <p:sldId id="3138" r:id="rId6"/>
    <p:sldId id="3139" r:id="rId7"/>
    <p:sldId id="3140" r:id="rId8"/>
    <p:sldId id="3141" r:id="rId9"/>
    <p:sldId id="3142" r:id="rId10"/>
    <p:sldId id="3143" r:id="rId11"/>
    <p:sldId id="3144" r:id="rId12"/>
    <p:sldId id="3147" r:id="rId13"/>
    <p:sldId id="3148" r:id="rId14"/>
    <p:sldId id="3149" r:id="rId15"/>
    <p:sldId id="3145" r:id="rId16"/>
    <p:sldId id="3146" r:id="rId17"/>
    <p:sldId id="3150" r:id="rId18"/>
    <p:sldId id="3120" r:id="rId19"/>
    <p:sldId id="3104" r:id="rId20"/>
  </p:sldIdLst>
  <p:sldSz cx="12858750" cy="7232650"/>
  <p:notesSz cx="6858000" cy="9144000"/>
  <p:custDataLst>
    <p:tags r:id="rId2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22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EF0"/>
    <a:srgbClr val="007445"/>
    <a:srgbClr val="00DCFF"/>
    <a:srgbClr val="AD7069"/>
    <a:srgbClr val="FF7B7B"/>
    <a:srgbClr val="2AB2CC"/>
    <a:srgbClr val="B30000"/>
    <a:srgbClr val="BC3A8B"/>
    <a:srgbClr val="A91D7F"/>
    <a:srgbClr val="C31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788" autoAdjust="0"/>
    <p:restoredTop sz="95317" autoAdjust="0"/>
  </p:normalViewPr>
  <p:slideViewPr>
    <p:cSldViewPr>
      <p:cViewPr varScale="1">
        <p:scale>
          <a:sx n="69" d="100"/>
          <a:sy n="69" d="100"/>
        </p:scale>
        <p:origin x="200" y="1048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tags" Target="tags/tag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7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35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0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365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049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849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553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918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16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26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3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99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6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47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833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80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44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52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163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timing>
    <p:tnLst>
      <p:par>
        <p:cTn id="1" dur="indefinite" restart="never" nodeType="tmRoot"/>
      </p:par>
    </p:tnLst>
  </p:timing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26540" y="1057136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latin typeface="SimHei" charset="-122"/>
                <a:ea typeface="SimHei" charset="-122"/>
                <a:cs typeface="SimHei" charset="-122"/>
              </a:rPr>
              <a:t>移动</a:t>
            </a:r>
            <a:r>
              <a:rPr kumimoji="1" lang="en-US" altLang="zh-CN" sz="4800" b="1" dirty="0" smtClean="0">
                <a:latin typeface="SimHei" charset="-122"/>
                <a:ea typeface="SimHei" charset="-122"/>
                <a:cs typeface="SimHei" charset="-122"/>
              </a:rPr>
              <a:t>A+</a:t>
            </a:r>
            <a:r>
              <a:rPr kumimoji="1" lang="zh-CN" altLang="en-US" sz="4800" b="1" dirty="0" smtClean="0">
                <a:latin typeface="SimHei" charset="-122"/>
                <a:ea typeface="SimHei" charset="-122"/>
                <a:cs typeface="SimHei" charset="-122"/>
              </a:rPr>
              <a:t>架构与多城市</a:t>
            </a:r>
            <a:endParaRPr kumimoji="1" lang="en-US" altLang="zh-CN" sz="4800" b="1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798" y="2392189"/>
            <a:ext cx="4072128" cy="40965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91" y="577732"/>
            <a:ext cx="1820565" cy="182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7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7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25" y="1816125"/>
            <a:ext cx="6217430" cy="507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815" y="1256437"/>
            <a:ext cx="6177280" cy="487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383" y="2608213"/>
            <a:ext cx="2001520" cy="3169920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740743" y="502531"/>
            <a:ext cx="180020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View</a:t>
            </a:r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调用</a:t>
            </a:r>
            <a:endParaRPr lang="en-US" altLang="zh-CN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7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740743" y="502531"/>
            <a:ext cx="259228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MVP</a:t>
            </a:r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基本原则</a:t>
            </a:r>
            <a:endParaRPr lang="en-US" altLang="zh-CN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399073" y="1744117"/>
            <a:ext cx="5328592" cy="585068"/>
          </a:xfrm>
          <a:prstGeom prst="roundRect">
            <a:avLst/>
          </a:prstGeom>
          <a:solidFill>
            <a:srgbClr val="00D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600" dirty="0" smtClean="0"/>
              <a:t>Presenter</a:t>
            </a:r>
            <a:r>
              <a:rPr kumimoji="1" lang="zh-CN" altLang="en-US" sz="2600" dirty="0" smtClean="0"/>
              <a:t>中不可包含任何</a:t>
            </a:r>
            <a:r>
              <a:rPr kumimoji="1" lang="en-US" altLang="zh-CN" sz="2600" dirty="0" smtClean="0"/>
              <a:t>UI</a:t>
            </a:r>
            <a:r>
              <a:rPr kumimoji="1" lang="zh-CN" altLang="en-US" sz="2600" dirty="0" smtClean="0"/>
              <a:t>元素</a:t>
            </a:r>
            <a:endParaRPr kumimoji="1" lang="zh-CN" altLang="en-US" sz="2600" dirty="0"/>
          </a:p>
        </p:txBody>
      </p:sp>
      <p:sp>
        <p:nvSpPr>
          <p:cNvPr id="5" name="圆角矩形 4"/>
          <p:cNvSpPr/>
          <p:nvPr/>
        </p:nvSpPr>
        <p:spPr>
          <a:xfrm>
            <a:off x="1399073" y="2828194"/>
            <a:ext cx="5328592" cy="585068"/>
          </a:xfrm>
          <a:prstGeom prst="roundRect">
            <a:avLst/>
          </a:prstGeom>
          <a:solidFill>
            <a:srgbClr val="00D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600" dirty="0" smtClean="0"/>
              <a:t>Presenter</a:t>
            </a:r>
            <a:r>
              <a:rPr kumimoji="1" lang="zh-CN" altLang="en-US" sz="2600" dirty="0" smtClean="0"/>
              <a:t>中的方法尽量抽象化</a:t>
            </a:r>
            <a:endParaRPr kumimoji="1" lang="en-US" altLang="zh-CN" sz="2600" dirty="0" smtClean="0"/>
          </a:p>
        </p:txBody>
      </p:sp>
      <p:sp>
        <p:nvSpPr>
          <p:cNvPr id="6" name="圆角矩形 5"/>
          <p:cNvSpPr/>
          <p:nvPr/>
        </p:nvSpPr>
        <p:spPr>
          <a:xfrm>
            <a:off x="1399073" y="3912271"/>
            <a:ext cx="7344816" cy="585068"/>
          </a:xfrm>
          <a:prstGeom prst="roundRect">
            <a:avLst/>
          </a:prstGeom>
          <a:solidFill>
            <a:srgbClr val="00D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600" dirty="0" smtClean="0"/>
              <a:t>Model</a:t>
            </a:r>
            <a:r>
              <a:rPr kumimoji="1" lang="zh-CN" altLang="en-US" sz="2600" dirty="0" smtClean="0"/>
              <a:t>与</a:t>
            </a:r>
            <a:r>
              <a:rPr kumimoji="1" lang="en-US" altLang="zh-CN" sz="2600" dirty="0" smtClean="0"/>
              <a:t>View</a:t>
            </a:r>
            <a:r>
              <a:rPr kumimoji="1" lang="zh-CN" altLang="en-US" sz="2600" dirty="0" smtClean="0"/>
              <a:t>不可直接通信，只能通过</a:t>
            </a:r>
            <a:r>
              <a:rPr kumimoji="1" lang="en-US" altLang="zh-CN" sz="2600" dirty="0" smtClean="0"/>
              <a:t>Presenter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398803" y="4996348"/>
            <a:ext cx="9937104" cy="1466506"/>
          </a:xfrm>
          <a:prstGeom prst="roundRect">
            <a:avLst/>
          </a:prstGeom>
          <a:solidFill>
            <a:srgbClr val="00D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600" dirty="0" smtClean="0"/>
              <a:t>View</a:t>
            </a:r>
            <a:r>
              <a:rPr kumimoji="1" lang="zh-CN" altLang="en-US" sz="2600" dirty="0" smtClean="0"/>
              <a:t>的逻辑尽可能的简单，不应该有状态。当⌚️发生时，调用</a:t>
            </a:r>
            <a:r>
              <a:rPr kumimoji="1" lang="en-US" altLang="zh-CN" sz="2600" dirty="0" smtClean="0"/>
              <a:t>Presenter</a:t>
            </a:r>
            <a:r>
              <a:rPr kumimoji="1" lang="zh-CN" altLang="en-US" sz="2600" dirty="0" smtClean="0"/>
              <a:t>来处理，并且不传参数，</a:t>
            </a:r>
            <a:r>
              <a:rPr kumimoji="1" lang="en-US" altLang="zh-CN" sz="2600" dirty="0" smtClean="0"/>
              <a:t>Presenter</a:t>
            </a:r>
            <a:r>
              <a:rPr kumimoji="1" lang="zh-CN" altLang="en-US" sz="2600" dirty="0" smtClean="0"/>
              <a:t>处理时可协调</a:t>
            </a:r>
            <a:r>
              <a:rPr kumimoji="1" lang="en-US" altLang="zh-CN" sz="2600" dirty="0" smtClean="0"/>
              <a:t>Model</a:t>
            </a:r>
            <a:r>
              <a:rPr kumimoji="1" lang="zh-CN" altLang="en-US" sz="2600" dirty="0" smtClean="0"/>
              <a:t>来获取依据，或通过</a:t>
            </a:r>
            <a:r>
              <a:rPr kumimoji="1" lang="en-US" altLang="zh-CN" sz="2600" dirty="0" smtClean="0"/>
              <a:t>View</a:t>
            </a:r>
            <a:r>
              <a:rPr kumimoji="1" lang="zh-CN" altLang="en-US" sz="2600" dirty="0" smtClean="0"/>
              <a:t>接口回调</a:t>
            </a:r>
            <a:r>
              <a:rPr kumimoji="1" lang="en-US" altLang="zh-CN" sz="2600" dirty="0" smtClean="0"/>
              <a:t>UI</a:t>
            </a:r>
            <a:r>
              <a:rPr kumimoji="1" lang="zh-CN" altLang="en-US" sz="2600" dirty="0" smtClean="0"/>
              <a:t>层的方法来获取（接口隔离）</a:t>
            </a:r>
            <a:endParaRPr kumimoji="1" lang="en-US" altLang="zh-CN" sz="2600" dirty="0" smtClean="0"/>
          </a:p>
        </p:txBody>
      </p:sp>
    </p:spTree>
    <p:extLst>
      <p:ext uri="{BB962C8B-B14F-4D97-AF65-F5344CB8AC3E}">
        <p14:creationId xmlns:p14="http://schemas.microsoft.com/office/powerpoint/2010/main" val="56406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740743" y="502532"/>
            <a:ext cx="777686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再想想是</a:t>
            </a:r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什么让我们的单元测试变得困难了</a:t>
            </a:r>
            <a:endParaRPr lang="en-US" altLang="zh-CN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8815" y="395720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传递</a:t>
            </a:r>
            <a:r>
              <a:rPr kumimoji="1" lang="zh-CN" altLang="en-US" sz="2800" b="1" dirty="0">
                <a:latin typeface="SimHei" charset="-122"/>
                <a:ea typeface="SimHei" charset="-122"/>
                <a:cs typeface="SimHei" charset="-122"/>
              </a:rPr>
              <a:t>的参数可能是</a:t>
            </a:r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个控件</a:t>
            </a:r>
            <a:endParaRPr kumimoji="1"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93757" y="3237121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业务逻辑 </a:t>
            </a:r>
            <a:r>
              <a:rPr kumimoji="1" lang="en-US" altLang="zh-CN" sz="2800" b="1" dirty="0" smtClean="0">
                <a:latin typeface="SimHei" charset="-122"/>
                <a:ea typeface="SimHei" charset="-122"/>
                <a:cs typeface="SimHei" charset="-122"/>
              </a:rPr>
              <a:t>&amp;</a:t>
            </a:r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 数据运算 </a:t>
            </a:r>
            <a:r>
              <a:rPr kumimoji="1" lang="en-US" altLang="zh-CN" sz="2800" b="1" dirty="0" smtClean="0">
                <a:latin typeface="SimHei" charset="-122"/>
                <a:ea typeface="SimHei" charset="-122"/>
                <a:cs typeface="SimHei" charset="-122"/>
              </a:rPr>
              <a:t>&amp;</a:t>
            </a:r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en-US" altLang="zh-CN" sz="2800" b="1" dirty="0" smtClean="0">
                <a:latin typeface="SimHei" charset="-122"/>
                <a:ea typeface="SimHei" charset="-122"/>
                <a:cs typeface="SimHei" charset="-122"/>
              </a:rPr>
              <a:t>UI</a:t>
            </a:r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展示逻辑</a:t>
            </a:r>
            <a:endParaRPr kumimoji="1"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88815" y="1796961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逻辑代码和控件穿插在</a:t>
            </a:r>
            <a:r>
              <a:rPr kumimoji="1" lang="en-US" altLang="zh-CN" sz="2800" b="1" dirty="0" smtClean="0">
                <a:latin typeface="SimHei" charset="-122"/>
                <a:ea typeface="SimHei" charset="-122"/>
                <a:cs typeface="SimHei" charset="-122"/>
              </a:rPr>
              <a:t>Activity</a:t>
            </a:r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中</a:t>
            </a:r>
            <a:endParaRPr kumimoji="1"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88815" y="2517041"/>
            <a:ext cx="790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往往是以一个逻辑为单位的存在，违反了单一性</a:t>
            </a:r>
            <a:endParaRPr kumimoji="1"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88815" y="46772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2800" b="1" dirty="0" smtClean="0">
                <a:latin typeface="SimHei" charset="-122"/>
                <a:ea typeface="SimHei" charset="-122"/>
                <a:cs typeface="SimHei" charset="-122"/>
              </a:rPr>
              <a:t>……</a:t>
            </a:r>
            <a:endParaRPr kumimoji="1"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50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740743" y="502531"/>
            <a:ext cx="259228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网络请求方式</a:t>
            </a:r>
            <a:endParaRPr lang="en-US" altLang="zh-CN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56767" y="2482199"/>
            <a:ext cx="1728192" cy="2520280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UI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8460513" y="1618103"/>
            <a:ext cx="1785286" cy="864096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AFNetworking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4341143" y="1816125"/>
            <a:ext cx="2088232" cy="38524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NetWork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Request</a:t>
            </a:r>
          </a:p>
          <a:p>
            <a:pPr algn="ctr"/>
            <a:r>
              <a:rPr kumimoji="1" lang="en-US" altLang="zh-CN" dirty="0" smtClean="0"/>
              <a:t>Manager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8487587" y="2770231"/>
            <a:ext cx="1974236" cy="864096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ASIHTTPRequest</a:t>
            </a:r>
            <a:endParaRPr lang="en-US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8487587" y="3922359"/>
            <a:ext cx="1182148" cy="864096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Volley</a:t>
            </a:r>
            <a:endParaRPr lang="en-US" altLang="zh-CN" dirty="0"/>
          </a:p>
        </p:txBody>
      </p:sp>
      <p:sp>
        <p:nvSpPr>
          <p:cNvPr id="9" name="圆角矩形 8"/>
          <p:cNvSpPr/>
          <p:nvPr/>
        </p:nvSpPr>
        <p:spPr>
          <a:xfrm>
            <a:off x="8487587" y="5128493"/>
            <a:ext cx="2406284" cy="864096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OKHttpRequest</a:t>
            </a:r>
            <a:endParaRPr lang="en-US" altLang="zh-CN" dirty="0"/>
          </a:p>
        </p:txBody>
      </p:sp>
      <p:sp>
        <p:nvSpPr>
          <p:cNvPr id="10" name="右箭头 9"/>
          <p:cNvSpPr/>
          <p:nvPr/>
        </p:nvSpPr>
        <p:spPr>
          <a:xfrm>
            <a:off x="2864979" y="3382299"/>
            <a:ext cx="1296144" cy="720080"/>
          </a:xfrm>
          <a:prstGeom prst="rightArrow">
            <a:avLst/>
          </a:prstGeom>
          <a:solidFill>
            <a:srgbClr val="007445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6739166" y="3382299"/>
            <a:ext cx="1296144" cy="720080"/>
          </a:xfrm>
          <a:prstGeom prst="rightArrow">
            <a:avLst/>
          </a:prstGeom>
          <a:solidFill>
            <a:srgbClr val="007445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742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3" name="云形 2"/>
          <p:cNvSpPr/>
          <p:nvPr/>
        </p:nvSpPr>
        <p:spPr>
          <a:xfrm>
            <a:off x="1203467" y="3701519"/>
            <a:ext cx="2160240" cy="1296144"/>
          </a:xfrm>
          <a:prstGeom prst="cloud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Api</a:t>
            </a:r>
            <a:endParaRPr kumimoji="1" lang="zh-CN" altLang="en-US" dirty="0"/>
          </a:p>
        </p:txBody>
      </p:sp>
      <p:sp>
        <p:nvSpPr>
          <p:cNvPr id="4" name="TextBox 8"/>
          <p:cNvSpPr txBox="1"/>
          <p:nvPr/>
        </p:nvSpPr>
        <p:spPr>
          <a:xfrm>
            <a:off x="740743" y="502531"/>
            <a:ext cx="295232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客户端请求流程</a:t>
            </a:r>
            <a:endParaRPr lang="en-US" altLang="zh-CN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79055" y="5441174"/>
            <a:ext cx="1584176" cy="864096"/>
          </a:xfrm>
          <a:prstGeom prst="roundRect">
            <a:avLst/>
          </a:prstGeom>
          <a:solidFill>
            <a:srgbClr val="AD70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Response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Fail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4579055" y="2405375"/>
            <a:ext cx="1584176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Response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Suc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8517607" y="4961767"/>
            <a:ext cx="2592288" cy="182291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400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：处理失败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404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：请求地址无效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500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：服务器内部出错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504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：请求超时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588911" y="1719196"/>
            <a:ext cx="1944216" cy="864096"/>
          </a:xfrm>
          <a:prstGeom prst="roundRect">
            <a:avLst/>
          </a:prstGeom>
          <a:solidFill>
            <a:srgbClr val="AD70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业务处理失败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8588911" y="2981439"/>
            <a:ext cx="1944216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Response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Suc</a:t>
            </a:r>
            <a:endParaRPr kumimoji="1" lang="zh-CN" altLang="en-US" dirty="0"/>
          </a:p>
        </p:txBody>
      </p:sp>
      <p:cxnSp>
        <p:nvCxnSpPr>
          <p:cNvPr id="10" name="直线箭头连接符 9"/>
          <p:cNvCxnSpPr>
            <a:stCxn id="2" idx="0"/>
            <a:endCxn id="6" idx="1"/>
          </p:cNvCxnSpPr>
          <p:nvPr/>
        </p:nvCxnSpPr>
        <p:spPr>
          <a:xfrm flipV="1">
            <a:off x="3361907" y="2837423"/>
            <a:ext cx="1217148" cy="151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2" idx="0"/>
            <a:endCxn id="5" idx="1"/>
          </p:cNvCxnSpPr>
          <p:nvPr/>
        </p:nvCxnSpPr>
        <p:spPr>
          <a:xfrm>
            <a:off x="3361907" y="4349591"/>
            <a:ext cx="1217148" cy="152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6" idx="3"/>
            <a:endCxn id="9" idx="1"/>
          </p:cNvCxnSpPr>
          <p:nvPr/>
        </p:nvCxnSpPr>
        <p:spPr>
          <a:xfrm flipV="1">
            <a:off x="6163231" y="2151244"/>
            <a:ext cx="2425680" cy="68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6" idx="3"/>
            <a:endCxn id="10" idx="1"/>
          </p:cNvCxnSpPr>
          <p:nvPr/>
        </p:nvCxnSpPr>
        <p:spPr>
          <a:xfrm>
            <a:off x="6163231" y="2837423"/>
            <a:ext cx="242568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5" idx="3"/>
            <a:endCxn id="7" idx="1"/>
          </p:cNvCxnSpPr>
          <p:nvPr/>
        </p:nvCxnSpPr>
        <p:spPr>
          <a:xfrm>
            <a:off x="6163231" y="5873222"/>
            <a:ext cx="2354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56767" y="1499925"/>
            <a:ext cx="5400600" cy="5140736"/>
          </a:xfrm>
          <a:prstGeom prst="roundRect">
            <a:avLst/>
          </a:prstGeom>
          <a:solidFill>
            <a:srgbClr val="00BE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4" name="TextBox 8"/>
          <p:cNvSpPr txBox="1"/>
          <p:nvPr/>
        </p:nvSpPr>
        <p:spPr>
          <a:xfrm>
            <a:off x="740743" y="502531"/>
            <a:ext cx="295232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简单的请求组成</a:t>
            </a:r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5" name="云形 4"/>
          <p:cNvSpPr/>
          <p:nvPr/>
        </p:nvSpPr>
        <p:spPr>
          <a:xfrm>
            <a:off x="9813751" y="3400301"/>
            <a:ext cx="2262077" cy="1368152"/>
          </a:xfrm>
          <a:prstGeom prst="cloud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Server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053111" y="3676307"/>
            <a:ext cx="1656184" cy="864096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Header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4033826" y="5032433"/>
            <a:ext cx="1656184" cy="864096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Body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585554" y="2871928"/>
            <a:ext cx="1656184" cy="864096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Host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585554" y="4600120"/>
            <a:ext cx="1656184" cy="864096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Port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4053111" y="2320181"/>
            <a:ext cx="1656184" cy="864096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Type</a:t>
            </a:r>
            <a:endParaRPr kumimoji="1"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6728445" y="3458838"/>
            <a:ext cx="2725266" cy="108156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</a:t>
            </a:r>
            <a:r>
              <a:rPr kumimoji="1" lang="en-US" altLang="zh-CN" dirty="0" err="1" smtClean="0"/>
              <a:t>onfig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0898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8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8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01" y="1184292"/>
            <a:ext cx="2571014" cy="5632549"/>
          </a:xfrm>
          <a:prstGeom prst="rect">
            <a:avLst/>
          </a:prstGeom>
        </p:spPr>
      </p:pic>
      <p:sp>
        <p:nvSpPr>
          <p:cNvPr id="4" name="TextBox 8"/>
          <p:cNvSpPr txBox="1"/>
          <p:nvPr/>
        </p:nvSpPr>
        <p:spPr>
          <a:xfrm>
            <a:off x="740743" y="502531"/>
            <a:ext cx="604867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Volley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Retrofit</a:t>
            </a:r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到 </a:t>
            </a:r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IOS</a:t>
            </a:r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请求框架</a:t>
            </a:r>
            <a:endParaRPr lang="en-US" altLang="zh-CN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637" y="2182491"/>
            <a:ext cx="4320480" cy="14160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393" y="1727571"/>
            <a:ext cx="3960440" cy="45459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263" y="4259114"/>
            <a:ext cx="4924733" cy="13515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97527" y="6040437"/>
            <a:ext cx="3626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Version1</a:t>
            </a:r>
            <a:r>
              <a:rPr kumimoji="1"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：</a:t>
            </a:r>
            <a:r>
              <a:rPr kumimoji="1"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pod</a:t>
            </a:r>
            <a:r>
              <a:rPr kumimoji="1"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search</a:t>
            </a:r>
            <a:r>
              <a:rPr kumimoji="1"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Wq_RequestManager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/Andy888888/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Wq_RequestManager</a:t>
            </a:r>
            <a:endParaRPr kumimoji="1"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97527" y="6588834"/>
            <a:ext cx="1224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Version2</a:t>
            </a:r>
            <a:r>
              <a:rPr kumimoji="1"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 待上传</a:t>
            </a:r>
            <a:endParaRPr kumimoji="1" lang="en-US" altLang="zh-CN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  <p:bldP spid="9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740743" y="502531"/>
            <a:ext cx="446449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b="1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Gson</a:t>
            </a:r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mr-IN" altLang="zh-CN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–</a:t>
            </a:r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alternat</a:t>
            </a:r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（备用）</a:t>
            </a:r>
            <a:endParaRPr lang="en-US" altLang="zh-CN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855" y="2392189"/>
            <a:ext cx="83439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7"/>
          <p:cNvGrpSpPr/>
          <p:nvPr/>
        </p:nvGrpSpPr>
        <p:grpSpPr>
          <a:xfrm>
            <a:off x="1164369" y="2392189"/>
            <a:ext cx="2316294" cy="1514496"/>
            <a:chOff x="1" y="0"/>
            <a:chExt cx="4392858" cy="2872248"/>
          </a:xfrm>
        </p:grpSpPr>
        <p:sp>
          <p:nvSpPr>
            <p:cNvPr id="3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Shape 335"/>
            <p:cNvSpPr/>
            <p:nvPr/>
          </p:nvSpPr>
          <p:spPr>
            <a:xfrm>
              <a:off x="1644481" y="1165787"/>
              <a:ext cx="1751098" cy="576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拥抱开源</a:t>
              </a:r>
              <a:endParaRPr lang="en-US" altLang="zh-CN" sz="1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342"/>
          <p:cNvGrpSpPr/>
          <p:nvPr/>
        </p:nvGrpSpPr>
        <p:grpSpPr>
          <a:xfrm>
            <a:off x="3181743" y="2392189"/>
            <a:ext cx="2316294" cy="1514496"/>
            <a:chOff x="0" y="0"/>
            <a:chExt cx="4392859" cy="2872248"/>
          </a:xfrm>
          <a:solidFill>
            <a:srgbClr val="E60000"/>
          </a:solidFill>
        </p:grpSpPr>
        <p:sp>
          <p:nvSpPr>
            <p:cNvPr id="8" name="Shape 33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Shape 340"/>
            <p:cNvSpPr/>
            <p:nvPr/>
          </p:nvSpPr>
          <p:spPr>
            <a:xfrm>
              <a:off x="1194479" y="1289712"/>
              <a:ext cx="285243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8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MVP</a:t>
              </a:r>
              <a:endParaRPr lang="id-ID" altLang="zh-CN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347"/>
          <p:cNvGrpSpPr/>
          <p:nvPr/>
        </p:nvGrpSpPr>
        <p:grpSpPr>
          <a:xfrm>
            <a:off x="5248957" y="2392189"/>
            <a:ext cx="2316294" cy="1514496"/>
            <a:chOff x="0" y="0"/>
            <a:chExt cx="4392859" cy="2872248"/>
          </a:xfrm>
        </p:grpSpPr>
        <p:sp>
          <p:nvSpPr>
            <p:cNvPr id="13" name="Shape 34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Shape 345"/>
            <p:cNvSpPr/>
            <p:nvPr/>
          </p:nvSpPr>
          <p:spPr>
            <a:xfrm>
              <a:off x="1086541" y="1289712"/>
              <a:ext cx="297247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设计模式</a:t>
              </a:r>
              <a:endParaRPr lang="id-ID" altLang="zh-CN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352"/>
          <p:cNvGrpSpPr/>
          <p:nvPr/>
        </p:nvGrpSpPr>
        <p:grpSpPr>
          <a:xfrm>
            <a:off x="7299143" y="2392189"/>
            <a:ext cx="2316291" cy="1514496"/>
            <a:chOff x="0" y="0"/>
            <a:chExt cx="4392859" cy="2872248"/>
          </a:xfrm>
          <a:solidFill>
            <a:srgbClr val="E60000"/>
          </a:solidFill>
        </p:grpSpPr>
        <p:sp>
          <p:nvSpPr>
            <p:cNvPr id="18" name="Shape 34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Shape 350"/>
            <p:cNvSpPr/>
            <p:nvPr/>
          </p:nvSpPr>
          <p:spPr>
            <a:xfrm>
              <a:off x="1186403" y="1289712"/>
              <a:ext cx="2924718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8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OOP</a:t>
              </a:r>
              <a:r>
                <a:rPr lang="zh-CN" altLang="en-US" sz="18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五大原则</a:t>
              </a:r>
              <a:endParaRPr lang="id-ID" altLang="zh-CN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357"/>
          <p:cNvGrpSpPr/>
          <p:nvPr/>
        </p:nvGrpSpPr>
        <p:grpSpPr>
          <a:xfrm>
            <a:off x="9378091" y="2392189"/>
            <a:ext cx="2316291" cy="1514496"/>
            <a:chOff x="0" y="0"/>
            <a:chExt cx="4392859" cy="2872248"/>
          </a:xfrm>
        </p:grpSpPr>
        <p:sp>
          <p:nvSpPr>
            <p:cNvPr id="23" name="Shape 35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355"/>
            <p:cNvSpPr/>
            <p:nvPr/>
          </p:nvSpPr>
          <p:spPr>
            <a:xfrm>
              <a:off x="959503" y="1289712"/>
              <a:ext cx="3014431" cy="369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8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IT</a:t>
              </a:r>
              <a:r>
                <a:rPr lang="zh-CN" altLang="en-US" sz="18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解决问题</a:t>
              </a:r>
              <a:endParaRPr lang="id-ID" altLang="zh-CN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360"/>
          <p:cNvGrpSpPr/>
          <p:nvPr/>
        </p:nvGrpSpPr>
        <p:grpSpPr>
          <a:xfrm>
            <a:off x="2098263" y="3690234"/>
            <a:ext cx="448507" cy="448507"/>
            <a:chOff x="0" y="0"/>
            <a:chExt cx="850594" cy="850594"/>
          </a:xfrm>
        </p:grpSpPr>
        <p:sp>
          <p:nvSpPr>
            <p:cNvPr id="28" name="Shape 358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8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Shape 359"/>
            <p:cNvSpPr/>
            <p:nvPr/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</a:t>
              </a:r>
              <a:endParaRPr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363"/>
          <p:cNvGrpSpPr/>
          <p:nvPr/>
        </p:nvGrpSpPr>
        <p:grpSpPr>
          <a:xfrm>
            <a:off x="4119893" y="3690234"/>
            <a:ext cx="448507" cy="448507"/>
            <a:chOff x="0" y="0"/>
            <a:chExt cx="850594" cy="850594"/>
          </a:xfrm>
          <a:solidFill>
            <a:srgbClr val="E60000"/>
          </a:solidFill>
        </p:grpSpPr>
        <p:sp>
          <p:nvSpPr>
            <p:cNvPr id="31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8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362"/>
            <p:cNvSpPr/>
            <p:nvPr/>
          </p:nvSpPr>
          <p:spPr>
            <a:xfrm>
              <a:off x="290201" y="107243"/>
              <a:ext cx="270570" cy="636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  <a:endParaRPr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66"/>
          <p:cNvGrpSpPr/>
          <p:nvPr/>
        </p:nvGrpSpPr>
        <p:grpSpPr>
          <a:xfrm>
            <a:off x="6182851" y="3690234"/>
            <a:ext cx="448507" cy="448507"/>
            <a:chOff x="0" y="0"/>
            <a:chExt cx="850594" cy="850594"/>
          </a:xfrm>
        </p:grpSpPr>
        <p:sp>
          <p:nvSpPr>
            <p:cNvPr id="34" name="Shape 364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8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365"/>
            <p:cNvSpPr/>
            <p:nvPr/>
          </p:nvSpPr>
          <p:spPr>
            <a:xfrm>
              <a:off x="290201" y="75081"/>
              <a:ext cx="270568" cy="700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6" name="Group 369"/>
          <p:cNvGrpSpPr/>
          <p:nvPr/>
        </p:nvGrpSpPr>
        <p:grpSpPr>
          <a:xfrm>
            <a:off x="8233035" y="3690234"/>
            <a:ext cx="448507" cy="448507"/>
            <a:chOff x="0" y="0"/>
            <a:chExt cx="850594" cy="850594"/>
          </a:xfrm>
          <a:solidFill>
            <a:srgbClr val="E60000"/>
          </a:solidFill>
        </p:grpSpPr>
        <p:sp>
          <p:nvSpPr>
            <p:cNvPr id="37" name="Shape 367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8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Shape 368"/>
            <p:cNvSpPr/>
            <p:nvPr/>
          </p:nvSpPr>
          <p:spPr>
            <a:xfrm>
              <a:off x="243825" y="114147"/>
              <a:ext cx="36294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72"/>
          <p:cNvGrpSpPr/>
          <p:nvPr/>
        </p:nvGrpSpPr>
        <p:grpSpPr>
          <a:xfrm>
            <a:off x="10311984" y="3690234"/>
            <a:ext cx="448507" cy="448507"/>
            <a:chOff x="0" y="0"/>
            <a:chExt cx="850594" cy="850594"/>
          </a:xfrm>
        </p:grpSpPr>
        <p:sp>
          <p:nvSpPr>
            <p:cNvPr id="40" name="Shape 370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8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Shape 371"/>
            <p:cNvSpPr/>
            <p:nvPr/>
          </p:nvSpPr>
          <p:spPr>
            <a:xfrm>
              <a:off x="290201" y="107243"/>
              <a:ext cx="270570" cy="636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endParaRPr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Shape 373"/>
          <p:cNvSpPr/>
          <p:nvPr/>
        </p:nvSpPr>
        <p:spPr>
          <a:xfrm>
            <a:off x="1195804" y="4505970"/>
            <a:ext cx="1804918" cy="698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拥抱开源让我们进步更快</a:t>
            </a:r>
            <a:endParaRPr lang="en-US" altLang="zh-CN" sz="1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en-US" altLang="zh-CN" sz="1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Shape 376"/>
          <p:cNvSpPr/>
          <p:nvPr/>
        </p:nvSpPr>
        <p:spPr>
          <a:xfrm>
            <a:off x="3273460" y="4528678"/>
            <a:ext cx="1804918" cy="458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3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项目结构选择很重要</a:t>
            </a:r>
            <a:endParaRPr lang="en-US" altLang="zh-CN" sz="13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en-US" altLang="zh-CN" sz="1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Shape 379"/>
          <p:cNvSpPr/>
          <p:nvPr/>
        </p:nvSpPr>
        <p:spPr>
          <a:xfrm>
            <a:off x="5311565" y="4505970"/>
            <a:ext cx="1804918" cy="459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设计模式让我们站在巨人的肩膀上</a:t>
            </a:r>
            <a:endParaRPr lang="en-US" altLang="zh-CN" sz="1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Shape 382"/>
          <p:cNvSpPr/>
          <p:nvPr/>
        </p:nvSpPr>
        <p:spPr>
          <a:xfrm>
            <a:off x="7389221" y="4527753"/>
            <a:ext cx="1804918" cy="1179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606B83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单一原则</a:t>
            </a:r>
            <a:endParaRPr lang="en-US" altLang="zh-CN" sz="1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开闭原则</a:t>
            </a:r>
            <a:endParaRPr lang="en-US" altLang="zh-CN" sz="1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接口隔离原则</a:t>
            </a:r>
            <a:endParaRPr lang="en-US" altLang="zh-CN" sz="1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依赖倒置原则</a:t>
            </a:r>
            <a:endParaRPr lang="en-US" altLang="zh-CN" sz="1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里氏替换原则</a:t>
            </a:r>
            <a:endParaRPr lang="en-US" altLang="zh-CN" sz="1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Shape 385"/>
          <p:cNvSpPr/>
          <p:nvPr/>
        </p:nvSpPr>
        <p:spPr>
          <a:xfrm>
            <a:off x="9466877" y="4485259"/>
            <a:ext cx="1804918" cy="240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13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IT</a:t>
            </a:r>
            <a:r>
              <a:rPr lang="zh-CN" altLang="en-US" sz="13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是</a:t>
            </a:r>
            <a:r>
              <a:rPr lang="zh-CN" altLang="en-US" sz="1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业务</a:t>
            </a:r>
            <a:r>
              <a:rPr lang="zh-CN" altLang="en-US" sz="13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的映射</a:t>
            </a:r>
            <a:endParaRPr lang="en-US" altLang="zh-CN" sz="1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740743" y="502531"/>
            <a:ext cx="86409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en-US" altLang="zh-CN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1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5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9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3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2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42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2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2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2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7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dvAuto="0"/>
          <p:bldP spid="7" grpId="0" animBg="1" advAuto="0"/>
          <p:bldP spid="12" grpId="0" advAuto="0"/>
          <p:bldP spid="17" grpId="0" animBg="1" advAuto="0"/>
          <p:bldP spid="22" grpId="0" advAuto="0"/>
          <p:bldP spid="27" grpId="0" advAuto="0"/>
          <p:bldP spid="30" grpId="0" animBg="1" advAuto="0"/>
          <p:bldP spid="33" grpId="0" advAuto="0"/>
          <p:bldP spid="36" grpId="0" animBg="1" advAuto="0"/>
          <p:bldP spid="39" grpId="0" advAuto="0"/>
          <p:bldP spid="43" grpId="0"/>
          <p:bldP spid="46" grpId="0"/>
          <p:bldP spid="49" grpId="0"/>
          <p:bldP spid="52" grpId="0"/>
          <p:bldP spid="55" grpId="0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1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5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9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3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2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42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2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2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2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7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dvAuto="0"/>
          <p:bldP spid="7" grpId="0" animBg="1" advAuto="0"/>
          <p:bldP spid="12" grpId="0" advAuto="0"/>
          <p:bldP spid="17" grpId="0" animBg="1" advAuto="0"/>
          <p:bldP spid="22" grpId="0" advAuto="0"/>
          <p:bldP spid="27" grpId="0" advAuto="0"/>
          <p:bldP spid="30" grpId="0" animBg="1" advAuto="0"/>
          <p:bldP spid="33" grpId="0" advAuto="0"/>
          <p:bldP spid="36" grpId="0" animBg="1" advAuto="0"/>
          <p:bldP spid="39" grpId="0" advAuto="0"/>
          <p:bldP spid="43" grpId="0"/>
          <p:bldP spid="46" grpId="0"/>
          <p:bldP spid="49" grpId="0"/>
          <p:bldP spid="52" grpId="0"/>
          <p:bldP spid="55" grpId="0"/>
          <p:bldP spid="47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" y="-8929"/>
            <a:ext cx="12858044" cy="723934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-4134815" y="-2936403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948747" y="2319882"/>
            <a:ext cx="7779038" cy="196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ts val="6500"/>
              </a:lnSpc>
              <a:buNone/>
            </a:pPr>
            <a:r>
              <a:rPr lang="en-US" altLang="zh-CN" sz="8500" b="1" spc="-300" dirty="0" smtClean="0">
                <a:solidFill>
                  <a:schemeClr val="bg1"/>
                </a:solidFill>
                <a:cs typeface="Arial" panose="020B0604020202020204" pitchFamily="34" charset="0"/>
              </a:rPr>
              <a:t>Thanks For </a:t>
            </a:r>
          </a:p>
          <a:p>
            <a:pPr>
              <a:lnSpc>
                <a:spcPts val="6500"/>
              </a:lnSpc>
              <a:buNone/>
            </a:pPr>
            <a:r>
              <a:rPr lang="en-US" altLang="zh-CN" sz="9600" b="1" spc="-3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Comming</a:t>
            </a:r>
            <a:endParaRPr lang="zh-CN" altLang="en-US" sz="9600" b="1" spc="-3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954593" y="4500525"/>
            <a:ext cx="683895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400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谢谢观看</a:t>
            </a:r>
            <a:endParaRPr lang="zh-CN" altLang="en-US" sz="440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3028162" y="-8132117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9073019" y="2759076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-1785090" y="5298133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93" y="736005"/>
            <a:ext cx="2119532" cy="7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4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4" grpId="0"/>
      <p:bldP spid="4" grpId="1"/>
      <p:bldP spid="7" grpId="0"/>
      <p:bldP spid="7" grpId="1"/>
      <p:bldP spid="16" grpId="0" animBg="1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 rot="19970344">
            <a:off x="10058656" y="3229575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4"/>
                </a:solidFill>
                <a:latin typeface="SimHei" charset="-122"/>
                <a:ea typeface="SimHei" charset="-122"/>
                <a:cs typeface="SimHei" charset="-122"/>
              </a:rPr>
              <a:t>杭州</a:t>
            </a:r>
            <a:endParaRPr lang="en-US" altLang="zh-CN" sz="6000" b="1" dirty="0" smtClean="0">
              <a:ln/>
              <a:solidFill>
                <a:schemeClr val="accent4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5" name="矩形 44"/>
          <p:cNvSpPr/>
          <p:nvPr/>
        </p:nvSpPr>
        <p:spPr>
          <a:xfrm rot="19531645">
            <a:off x="894341" y="3290780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4"/>
                </a:solidFill>
                <a:latin typeface="SimHei" charset="-122"/>
                <a:ea typeface="SimHei" charset="-122"/>
                <a:cs typeface="SimHei" charset="-122"/>
              </a:rPr>
              <a:t>重庆</a:t>
            </a:r>
            <a:endParaRPr lang="en-US" altLang="zh-CN" sz="6000" b="1" dirty="0" smtClean="0">
              <a:ln/>
              <a:solidFill>
                <a:schemeClr val="accent4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0" name="矩形 49"/>
          <p:cNvSpPr/>
          <p:nvPr/>
        </p:nvSpPr>
        <p:spPr>
          <a:xfrm rot="20875747">
            <a:off x="3565430" y="2069292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4"/>
                </a:solidFill>
                <a:latin typeface="SimHei" charset="-122"/>
                <a:ea typeface="SimHei" charset="-122"/>
                <a:cs typeface="SimHei" charset="-122"/>
              </a:rPr>
              <a:t>武汉</a:t>
            </a:r>
            <a:endParaRPr lang="en-US" altLang="zh-CN" sz="6000" b="1" dirty="0" smtClean="0">
              <a:ln/>
              <a:solidFill>
                <a:schemeClr val="accent4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1" name="矩形 50"/>
          <p:cNvSpPr/>
          <p:nvPr/>
        </p:nvSpPr>
        <p:spPr>
          <a:xfrm rot="21197546">
            <a:off x="4187645" y="3053741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4"/>
                </a:solidFill>
                <a:latin typeface="SimHei" charset="-122"/>
                <a:ea typeface="SimHei" charset="-122"/>
                <a:cs typeface="SimHei" charset="-122"/>
              </a:rPr>
              <a:t>长沙</a:t>
            </a:r>
            <a:endParaRPr lang="zh-CN" altLang="en-US" sz="6000" b="1" cap="none" spc="0" dirty="0">
              <a:ln/>
              <a:solidFill>
                <a:schemeClr val="accent4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740382" y="732166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4"/>
                </a:solidFill>
                <a:latin typeface="SimHei" charset="-122"/>
                <a:ea typeface="SimHei" charset="-122"/>
                <a:cs typeface="SimHei" charset="-122"/>
              </a:rPr>
              <a:t>北京</a:t>
            </a:r>
            <a:endParaRPr lang="zh-CN" altLang="en-US" sz="6000" b="1" cap="none" spc="0" dirty="0">
              <a:ln/>
              <a:solidFill>
                <a:schemeClr val="accent4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4" name="矩形 53"/>
          <p:cNvSpPr/>
          <p:nvPr/>
        </p:nvSpPr>
        <p:spPr>
          <a:xfrm rot="21236791">
            <a:off x="3678342" y="5675244"/>
            <a:ext cx="173147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4"/>
                </a:solidFill>
                <a:latin typeface="SimHei" charset="-122"/>
                <a:ea typeface="SimHei" charset="-122"/>
                <a:cs typeface="SimHei" charset="-122"/>
              </a:rPr>
              <a:t>横琴</a:t>
            </a:r>
            <a:endParaRPr lang="zh-CN" altLang="en-US" sz="6000" b="1" cap="none" spc="0" dirty="0">
              <a:ln/>
              <a:solidFill>
                <a:schemeClr val="accent4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6" name="矩形 55"/>
          <p:cNvSpPr/>
          <p:nvPr/>
        </p:nvSpPr>
        <p:spPr>
          <a:xfrm rot="417749">
            <a:off x="6672288" y="5675243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cap="none" spc="0" dirty="0" smtClean="0">
                <a:ln/>
                <a:solidFill>
                  <a:schemeClr val="accent4"/>
                </a:solidFill>
                <a:effectLst/>
                <a:latin typeface="SimHei" charset="-122"/>
                <a:ea typeface="SimHei" charset="-122"/>
                <a:cs typeface="SimHei" charset="-122"/>
              </a:rPr>
              <a:t>深圳</a:t>
            </a:r>
            <a:endParaRPr lang="zh-CN" altLang="en-US" sz="6000" b="1" cap="none" spc="0" dirty="0">
              <a:ln/>
              <a:solidFill>
                <a:schemeClr val="accent4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7" name="矩形 56"/>
          <p:cNvSpPr/>
          <p:nvPr/>
        </p:nvSpPr>
        <p:spPr>
          <a:xfrm rot="20666975">
            <a:off x="6936648" y="4646139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4"/>
                </a:solidFill>
                <a:latin typeface="SimHei" charset="-122"/>
                <a:ea typeface="SimHei" charset="-122"/>
                <a:cs typeface="SimHei" charset="-122"/>
              </a:rPr>
              <a:t>东莞</a:t>
            </a:r>
            <a:endParaRPr lang="en-US" altLang="zh-CN" sz="6000" b="1" dirty="0" smtClean="0">
              <a:ln/>
              <a:solidFill>
                <a:schemeClr val="accent4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530326" y="2448729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cap="none" spc="0" dirty="0" smtClean="0">
                <a:ln/>
                <a:solidFill>
                  <a:schemeClr val="accent4"/>
                </a:solidFill>
                <a:effectLst/>
                <a:latin typeface="SimHei" charset="-122"/>
                <a:ea typeface="SimHei" charset="-122"/>
                <a:cs typeface="SimHei" charset="-122"/>
              </a:rPr>
              <a:t>南京</a:t>
            </a:r>
            <a:endParaRPr lang="zh-CN" altLang="en-US" sz="6000" b="1" cap="none" spc="0" dirty="0">
              <a:ln/>
              <a:solidFill>
                <a:schemeClr val="accent4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9" name="矩形 58"/>
          <p:cNvSpPr/>
          <p:nvPr/>
        </p:nvSpPr>
        <p:spPr>
          <a:xfrm rot="20835180">
            <a:off x="9460250" y="4393483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4"/>
                </a:solidFill>
                <a:latin typeface="SimHei" charset="-122"/>
                <a:ea typeface="SimHei" charset="-122"/>
                <a:cs typeface="SimHei" charset="-122"/>
              </a:rPr>
              <a:t>惠州</a:t>
            </a:r>
            <a:endParaRPr lang="zh-CN" altLang="en-US" sz="6000" b="1" cap="none" spc="0" dirty="0">
              <a:ln/>
              <a:solidFill>
                <a:schemeClr val="accent4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0" name="矩形 59"/>
          <p:cNvSpPr/>
          <p:nvPr/>
        </p:nvSpPr>
        <p:spPr>
          <a:xfrm rot="20658895">
            <a:off x="4329758" y="4164558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4"/>
                </a:solidFill>
                <a:latin typeface="SimHei" charset="-122"/>
                <a:ea typeface="SimHei" charset="-122"/>
                <a:cs typeface="SimHei" charset="-122"/>
              </a:rPr>
              <a:t>广州</a:t>
            </a:r>
            <a:endParaRPr lang="zh-CN" altLang="en-US" sz="6000" b="1" cap="none" spc="0" dirty="0">
              <a:ln/>
              <a:solidFill>
                <a:schemeClr val="accent4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1" name="矩形 60"/>
          <p:cNvSpPr/>
          <p:nvPr/>
        </p:nvSpPr>
        <p:spPr>
          <a:xfrm rot="646991">
            <a:off x="6750183" y="1032285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4"/>
                </a:solidFill>
                <a:latin typeface="SimHei" charset="-122"/>
                <a:ea typeface="SimHei" charset="-122"/>
                <a:cs typeface="SimHei" charset="-122"/>
              </a:rPr>
              <a:t>天津</a:t>
            </a:r>
            <a:endParaRPr lang="zh-CN" altLang="en-US" sz="6000" b="1" cap="none" spc="0" dirty="0">
              <a:ln/>
              <a:solidFill>
                <a:schemeClr val="accent4"/>
              </a:solidFill>
              <a:effectLst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2" name="TextBox 8"/>
          <p:cNvSpPr txBox="1"/>
          <p:nvPr/>
        </p:nvSpPr>
        <p:spPr>
          <a:xfrm>
            <a:off x="740743" y="502530"/>
            <a:ext cx="25202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已上线城市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3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50" grpId="0"/>
          <p:bldP spid="51" grpId="0"/>
          <p:bldP spid="53" grpId="0"/>
          <p:bldP spid="54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50" grpId="0"/>
          <p:bldP spid="51" grpId="0"/>
          <p:bldP spid="53" grpId="0"/>
          <p:bldP spid="54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388815" y="395720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城市逻辑误伤</a:t>
            </a:r>
            <a:endParaRPr kumimoji="1"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8" name="TextBox 8"/>
          <p:cNvSpPr txBox="1"/>
          <p:nvPr/>
        </p:nvSpPr>
        <p:spPr>
          <a:xfrm>
            <a:off x="740743" y="502530"/>
            <a:ext cx="208823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遇到的问题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393757" y="323712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SimHei" charset="-122"/>
                <a:ea typeface="SimHei" charset="-122"/>
                <a:cs typeface="SimHei" charset="-122"/>
              </a:rPr>
              <a:t>QA</a:t>
            </a:r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需要测试已上线所有城市</a:t>
            </a:r>
            <a:endParaRPr kumimoji="1"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388815" y="1796961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逻辑复杂难以理解，问题定位困难</a:t>
            </a:r>
            <a:endParaRPr kumimoji="1"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388815" y="251704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无法进行单元测试</a:t>
            </a:r>
            <a:endParaRPr kumimoji="1"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388815" y="46772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2800" b="1" dirty="0" smtClean="0">
                <a:latin typeface="SimHei" charset="-122"/>
                <a:ea typeface="SimHei" charset="-122"/>
                <a:cs typeface="SimHei" charset="-122"/>
              </a:rPr>
              <a:t>……</a:t>
            </a:r>
            <a:endParaRPr kumimoji="1"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40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871" y="1672109"/>
            <a:ext cx="8859520" cy="5039360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740743" y="502530"/>
            <a:ext cx="301305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假如代码这样写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74" y="1816125"/>
            <a:ext cx="32861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83" y="1312069"/>
            <a:ext cx="7270039" cy="545252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03821" y="1841706"/>
            <a:ext cx="31854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游戏难度在于，你没有直接</a:t>
            </a:r>
            <a:endParaRPr kumimoji="1" lang="en-US" altLang="zh-CN" dirty="0" smtClean="0"/>
          </a:p>
          <a:p>
            <a:r>
              <a:rPr kumimoji="1" lang="zh-CN" altLang="en-US" dirty="0" smtClean="0"/>
              <a:t>告诉我想要的，我想要的只</a:t>
            </a:r>
            <a:endParaRPr kumimoji="1" lang="en-US" altLang="zh-CN" dirty="0" smtClean="0"/>
          </a:p>
          <a:p>
            <a:r>
              <a:rPr kumimoji="1" lang="zh-CN" altLang="en-US" dirty="0" smtClean="0"/>
              <a:t>是“这是什么”，而你可能</a:t>
            </a:r>
            <a:endParaRPr kumimoji="1" lang="en-US" altLang="zh-CN" dirty="0" smtClean="0"/>
          </a:p>
          <a:p>
            <a:r>
              <a:rPr kumimoji="1" lang="zh-CN" altLang="en-US" dirty="0" smtClean="0"/>
              <a:t>会告诉我“它四条腿，背上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有垫子！”，也可能描述为</a:t>
            </a:r>
            <a:endParaRPr kumimoji="1" lang="en-US" altLang="zh-CN" dirty="0" smtClean="0"/>
          </a:p>
          <a:p>
            <a:r>
              <a:rPr kumimoji="1" lang="zh-CN" altLang="en-US" dirty="0" smtClean="0"/>
              <a:t>“长相不重要！几条腿不重</a:t>
            </a:r>
            <a:endParaRPr kumimoji="1" lang="en-US" altLang="zh-CN" dirty="0" smtClean="0"/>
          </a:p>
          <a:p>
            <a:r>
              <a:rPr kumimoji="1" lang="zh-CN" altLang="en-US" dirty="0" smtClean="0"/>
              <a:t>要！重要的是它背上有人！”</a:t>
            </a:r>
            <a:endParaRPr kumimoji="1" lang="en-US" altLang="zh-CN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9224363" y="4712140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嗯 。。。我没见过这种生物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203821" y="592058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可不可以更干</a:t>
            </a:r>
            <a:r>
              <a:rPr kumimoji="1" lang="zh-CN" altLang="en-US" smtClean="0"/>
              <a:t>脆点，我问你答！</a:t>
            </a:r>
            <a:endParaRPr kumimoji="1" lang="zh-CN" altLang="en-US"/>
          </a:p>
        </p:txBody>
      </p:sp>
      <p:sp>
        <p:nvSpPr>
          <p:cNvPr id="14" name="TextBox 8"/>
          <p:cNvSpPr txBox="1"/>
          <p:nvPr/>
        </p:nvSpPr>
        <p:spPr>
          <a:xfrm>
            <a:off x="740743" y="502530"/>
            <a:ext cx="28803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一个</a:t>
            </a:r>
            <a:r>
              <a:rPr lang="zh-CN" altLang="en-US" sz="32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有趣的游戏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4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  <p:bldP spid="14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35756" y="2130117"/>
            <a:ext cx="1656184" cy="3240360"/>
          </a:xfrm>
          <a:prstGeom prst="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Create</a:t>
            </a:r>
          </a:p>
          <a:p>
            <a:pPr algn="ctr"/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Presenter</a:t>
            </a:r>
            <a:endParaRPr kumimoji="1" lang="en-US" altLang="zh-CN" dirty="0"/>
          </a:p>
          <a:p>
            <a:pPr algn="ctr"/>
            <a:r>
              <a:rPr kumimoji="1" lang="en-US" altLang="zh-CN" dirty="0" smtClean="0"/>
              <a:t>Some One</a:t>
            </a:r>
          </a:p>
          <a:p>
            <a:pPr algn="ctr"/>
            <a:r>
              <a:rPr kumimoji="1" lang="en-US" altLang="zh-CN" dirty="0" smtClean="0"/>
              <a:t>Method</a:t>
            </a:r>
            <a:endParaRPr kumimoji="1" lang="en-US" altLang="zh-CN" dirty="0"/>
          </a:p>
          <a:p>
            <a:pPr algn="ctr"/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Answer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UI’s</a:t>
            </a:r>
          </a:p>
          <a:p>
            <a:pPr algn="ctr"/>
            <a:r>
              <a:rPr kumimoji="1" lang="en-US" altLang="zh-CN" dirty="0" smtClean="0"/>
              <a:t>Question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8337400" y="1383575"/>
            <a:ext cx="1224136" cy="792088"/>
          </a:xfrm>
          <a:prstGeom prst="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/>
              <a:t>北京 </a:t>
            </a:r>
            <a:r>
              <a:rPr kumimoji="1" lang="en-US" altLang="zh-CN" sz="2800" dirty="0" smtClean="0"/>
              <a:t>P</a:t>
            </a:r>
          </a:p>
        </p:txBody>
      </p:sp>
      <p:sp>
        <p:nvSpPr>
          <p:cNvPr id="5" name="矩形 4"/>
          <p:cNvSpPr/>
          <p:nvPr/>
        </p:nvSpPr>
        <p:spPr>
          <a:xfrm>
            <a:off x="10143113" y="3086111"/>
            <a:ext cx="1224136" cy="792088"/>
          </a:xfrm>
          <a:prstGeom prst="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/>
              <a:t>南京</a:t>
            </a:r>
            <a:r>
              <a:rPr kumimoji="1" lang="en-US" altLang="zh-CN" sz="2800" dirty="0" smtClean="0"/>
              <a:t> P</a:t>
            </a:r>
            <a:endParaRPr kumimoji="1"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8031056" y="5539895"/>
            <a:ext cx="1224136" cy="792088"/>
          </a:xfrm>
          <a:prstGeom prst="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/>
              <a:t>广州</a:t>
            </a:r>
            <a:r>
              <a:rPr kumimoji="1" lang="en-US" altLang="zh-CN" sz="2800" dirty="0" smtClean="0"/>
              <a:t> P</a:t>
            </a:r>
            <a:endParaRPr kumimoji="1"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626476" y="1813843"/>
            <a:ext cx="1224136" cy="792088"/>
          </a:xfrm>
          <a:prstGeom prst="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/>
              <a:t>天津 </a:t>
            </a:r>
            <a:r>
              <a:rPr kumimoji="1" lang="en-US" altLang="zh-CN" sz="2800" dirty="0" smtClean="0"/>
              <a:t>P</a:t>
            </a:r>
            <a:endParaRPr kumimoji="1"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9826255" y="5143851"/>
            <a:ext cx="1224136" cy="792088"/>
          </a:xfrm>
          <a:prstGeom prst="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/>
              <a:t>深圳</a:t>
            </a:r>
            <a:endParaRPr kumimoji="1"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10317029" y="4074455"/>
            <a:ext cx="1224136" cy="792088"/>
          </a:xfrm>
          <a:prstGeom prst="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/>
              <a:t>武汉</a:t>
            </a:r>
            <a:r>
              <a:rPr kumimoji="1" lang="en-US" altLang="zh-CN" sz="2800" dirty="0" smtClean="0"/>
              <a:t> P</a:t>
            </a:r>
            <a:endParaRPr kumimoji="1" lang="zh-CN" altLang="en-US" sz="2800" dirty="0"/>
          </a:p>
        </p:txBody>
      </p:sp>
      <p:cxnSp>
        <p:nvCxnSpPr>
          <p:cNvPr id="10" name="直线箭头连接符 9"/>
          <p:cNvCxnSpPr>
            <a:stCxn id="5" idx="2"/>
            <a:endCxn id="2" idx="3"/>
          </p:cNvCxnSpPr>
          <p:nvPr/>
        </p:nvCxnSpPr>
        <p:spPr>
          <a:xfrm flipH="1">
            <a:off x="6791940" y="2175663"/>
            <a:ext cx="2157528" cy="1574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8" idx="1"/>
            <a:endCxn id="2" idx="3"/>
          </p:cNvCxnSpPr>
          <p:nvPr/>
        </p:nvCxnSpPr>
        <p:spPr>
          <a:xfrm flipH="1">
            <a:off x="6791940" y="2209887"/>
            <a:ext cx="3834536" cy="1540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6" idx="1"/>
            <a:endCxn id="2" idx="3"/>
          </p:cNvCxnSpPr>
          <p:nvPr/>
        </p:nvCxnSpPr>
        <p:spPr>
          <a:xfrm flipH="1">
            <a:off x="6791940" y="3482155"/>
            <a:ext cx="3351173" cy="26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9" idx="1"/>
            <a:endCxn id="2" idx="3"/>
          </p:cNvCxnSpPr>
          <p:nvPr/>
        </p:nvCxnSpPr>
        <p:spPr>
          <a:xfrm flipH="1" flipV="1">
            <a:off x="6791940" y="3750297"/>
            <a:ext cx="3034315" cy="178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7" idx="0"/>
            <a:endCxn id="2" idx="3"/>
          </p:cNvCxnSpPr>
          <p:nvPr/>
        </p:nvCxnSpPr>
        <p:spPr>
          <a:xfrm flipH="1" flipV="1">
            <a:off x="6791940" y="3750297"/>
            <a:ext cx="1851184" cy="178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11" idx="1"/>
            <a:endCxn id="2" idx="3"/>
          </p:cNvCxnSpPr>
          <p:nvPr/>
        </p:nvCxnSpPr>
        <p:spPr>
          <a:xfrm flipH="1" flipV="1">
            <a:off x="6791940" y="3750297"/>
            <a:ext cx="3525089" cy="72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624464" y="5545895"/>
            <a:ext cx="17427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8800" dirty="0" smtClean="0"/>
              <a:t>……</a:t>
            </a:r>
            <a:endParaRPr kumimoji="1" lang="zh-CN" altLang="en-US" sz="8800" dirty="0"/>
          </a:p>
        </p:txBody>
      </p:sp>
      <p:sp>
        <p:nvSpPr>
          <p:cNvPr id="17" name="TextBox 8"/>
          <p:cNvSpPr txBox="1"/>
          <p:nvPr/>
        </p:nvSpPr>
        <p:spPr>
          <a:xfrm>
            <a:off x="740743" y="502530"/>
            <a:ext cx="331236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对应到我们的项目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94643" y="2130117"/>
            <a:ext cx="1872208" cy="32416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UI View</a:t>
            </a:r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 smtClean="0"/>
              <a:t>Ask a </a:t>
            </a:r>
            <a:r>
              <a:rPr kumimoji="1" lang="en-US" altLang="zh-CN" dirty="0"/>
              <a:t>q</a:t>
            </a:r>
            <a:r>
              <a:rPr kumimoji="1" lang="en-US" altLang="zh-CN" dirty="0" smtClean="0"/>
              <a:t>uestion to Presenter</a:t>
            </a:r>
            <a:endParaRPr kumimoji="1" lang="zh-CN" altLang="en-US" dirty="0"/>
          </a:p>
        </p:txBody>
      </p:sp>
      <p:cxnSp>
        <p:nvCxnSpPr>
          <p:cNvPr id="19" name="直线箭头连接符 18"/>
          <p:cNvCxnSpPr>
            <a:endCxn id="2" idx="1"/>
          </p:cNvCxnSpPr>
          <p:nvPr/>
        </p:nvCxnSpPr>
        <p:spPr>
          <a:xfrm flipV="1">
            <a:off x="3266851" y="3750297"/>
            <a:ext cx="1868905" cy="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266851" y="61362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输入输出统一标准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9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4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5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6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7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3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8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6" grpId="0"/>
          <p:bldP spid="17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4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5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6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7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3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8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6" grpId="0"/>
          <p:bldP spid="17" grpId="0"/>
          <p:bldP spid="20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740743" y="502530"/>
            <a:ext cx="172819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项目结构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11450" y="3544317"/>
            <a:ext cx="6099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Model – </a:t>
            </a:r>
            <a:r>
              <a:rPr lang="zh-CN" altLang="en-US" dirty="0"/>
              <a:t>为</a:t>
            </a:r>
            <a:r>
              <a:rPr lang="en-US" altLang="zh-CN" dirty="0"/>
              <a:t>UI</a:t>
            </a:r>
            <a:r>
              <a:rPr lang="zh-CN" altLang="en-US" dirty="0"/>
              <a:t>层提供的数据，或者保存</a:t>
            </a:r>
            <a:r>
              <a:rPr lang="en-US" altLang="zh-CN" dirty="0"/>
              <a:t>UI</a:t>
            </a:r>
            <a:r>
              <a:rPr lang="zh-CN" altLang="en-US" dirty="0"/>
              <a:t>层传下来的数据</a:t>
            </a:r>
          </a:p>
        </p:txBody>
      </p:sp>
      <p:sp>
        <p:nvSpPr>
          <p:cNvPr id="5" name="矩形 4"/>
          <p:cNvSpPr/>
          <p:nvPr/>
        </p:nvSpPr>
        <p:spPr>
          <a:xfrm>
            <a:off x="2911450" y="4048953"/>
            <a:ext cx="64293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inherit" charset="0"/>
              </a:rPr>
              <a:t>View – </a:t>
            </a:r>
            <a:r>
              <a:rPr lang="zh-CN" altLang="en-US" dirty="0">
                <a:solidFill>
                  <a:srgbClr val="222222"/>
                </a:solidFill>
                <a:latin typeface="inherit" charset="0"/>
              </a:rPr>
              <a:t>单纯的展示数据，响应用户操作并都转发给</a:t>
            </a:r>
            <a:r>
              <a:rPr lang="en-US" altLang="zh-CN" dirty="0">
                <a:solidFill>
                  <a:srgbClr val="222222"/>
                </a:solidFill>
                <a:latin typeface="inherit" charset="0"/>
              </a:rPr>
              <a:t>Presenter</a:t>
            </a:r>
            <a:r>
              <a:rPr lang="zh-CN" altLang="en-US" dirty="0">
                <a:solidFill>
                  <a:srgbClr val="222222"/>
                </a:solidFill>
                <a:latin typeface="inherit" charset="0"/>
              </a:rPr>
              <a:t>来做具体的处理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911450" y="4834075"/>
            <a:ext cx="642937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Presenter – </a:t>
            </a:r>
            <a:r>
              <a:rPr lang="zh-CN" altLang="en-US" dirty="0"/>
              <a:t>逻辑控制层，从</a:t>
            </a:r>
            <a:r>
              <a:rPr lang="en-US" altLang="zh-CN" dirty="0"/>
              <a:t>Model</a:t>
            </a:r>
            <a:r>
              <a:rPr lang="zh-CN" altLang="en-US" dirty="0"/>
              <a:t>处取数据，运算和转化，最后用</a:t>
            </a:r>
            <a:r>
              <a:rPr lang="en-US" altLang="zh-CN" dirty="0"/>
              <a:t>View</a:t>
            </a:r>
            <a:r>
              <a:rPr lang="zh-CN" altLang="en-US" dirty="0"/>
              <a:t>来展示；并处理</a:t>
            </a:r>
            <a:r>
              <a:rPr lang="en-US" altLang="zh-CN" dirty="0"/>
              <a:t>View</a:t>
            </a:r>
            <a:r>
              <a:rPr lang="zh-CN" altLang="en-US" dirty="0"/>
              <a:t>传过来的用户事件，并做处理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493271" y="1854871"/>
            <a:ext cx="1512168" cy="676240"/>
          </a:xfrm>
          <a:prstGeom prst="roundRect">
            <a:avLst/>
          </a:prstGeom>
          <a:gradFill flip="none" rotWithShape="1">
            <a:gsLst>
              <a:gs pos="0">
                <a:srgbClr val="00BEF0">
                  <a:tint val="66000"/>
                  <a:satMod val="160000"/>
                </a:srgbClr>
              </a:gs>
              <a:gs pos="50000">
                <a:srgbClr val="00BEF0">
                  <a:tint val="44500"/>
                  <a:satMod val="160000"/>
                </a:srgbClr>
              </a:gs>
              <a:gs pos="100000">
                <a:srgbClr val="00BEF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MVP</a:t>
            </a:r>
            <a:endParaRPr kumimoji="1"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37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68735" y="1888133"/>
            <a:ext cx="5112568" cy="4680520"/>
          </a:xfrm>
          <a:prstGeom prst="roundRect">
            <a:avLst/>
          </a:prstGeom>
          <a:solidFill>
            <a:srgbClr val="00DCFF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586783" y="3734733"/>
            <a:ext cx="1268438" cy="596061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Controller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965788" y="5272509"/>
            <a:ext cx="1268438" cy="596061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View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4207779" y="5261310"/>
            <a:ext cx="1268438" cy="596061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</a:t>
            </a:r>
            <a:endParaRPr kumimoji="1" lang="zh-CN" altLang="en-US" dirty="0"/>
          </a:p>
        </p:txBody>
      </p:sp>
      <p:cxnSp>
        <p:nvCxnSpPr>
          <p:cNvPr id="7" name="直线箭头连接符 6"/>
          <p:cNvCxnSpPr>
            <a:stCxn id="4" idx="0"/>
            <a:endCxn id="2" idx="1"/>
          </p:cNvCxnSpPr>
          <p:nvPr/>
        </p:nvCxnSpPr>
        <p:spPr>
          <a:xfrm flipV="1">
            <a:off x="1600007" y="4032764"/>
            <a:ext cx="986776" cy="1239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>
            <a:stCxn id="2" idx="3"/>
            <a:endCxn id="5" idx="0"/>
          </p:cNvCxnSpPr>
          <p:nvPr/>
        </p:nvCxnSpPr>
        <p:spPr>
          <a:xfrm>
            <a:off x="3855221" y="4032764"/>
            <a:ext cx="986777" cy="122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5" idx="1"/>
            <a:endCxn id="4" idx="3"/>
          </p:cNvCxnSpPr>
          <p:nvPr/>
        </p:nvCxnSpPr>
        <p:spPr>
          <a:xfrm flipH="1">
            <a:off x="2234226" y="5559341"/>
            <a:ext cx="1973553" cy="1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 rot="18597921">
            <a:off x="1142063" y="4403149"/>
            <a:ext cx="1281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Action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Notify</a:t>
            </a:r>
            <a:endParaRPr kumimoji="1"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 rot="3178155">
            <a:off x="4249851" y="4306932"/>
            <a:ext cx="698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Notify</a:t>
            </a:r>
            <a:endParaRPr kumimoji="1"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544118" y="5699293"/>
            <a:ext cx="1353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Data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Call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Back</a:t>
            </a:r>
            <a:endParaRPr kumimoji="1" lang="zh-CN" altLang="en-US" sz="1600" dirty="0"/>
          </a:p>
        </p:txBody>
      </p:sp>
      <p:sp>
        <p:nvSpPr>
          <p:cNvPr id="13" name="圆角矩形 12"/>
          <p:cNvSpPr/>
          <p:nvPr/>
        </p:nvSpPr>
        <p:spPr>
          <a:xfrm>
            <a:off x="7046621" y="1888133"/>
            <a:ext cx="5112568" cy="4680520"/>
          </a:xfrm>
          <a:prstGeom prst="roundRect">
            <a:avLst/>
          </a:prstGeom>
          <a:solidFill>
            <a:srgbClr val="00DCFF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968686" y="3734733"/>
            <a:ext cx="1268438" cy="596061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Presenter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7418587" y="5272248"/>
            <a:ext cx="1268438" cy="596061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View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10660578" y="5261049"/>
            <a:ext cx="1268438" cy="596061"/>
          </a:xfrm>
          <a:prstGeom prst="roundRect">
            <a:avLst/>
          </a:prstGeom>
          <a:solidFill>
            <a:srgbClr val="00BE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</a:t>
            </a:r>
            <a:endParaRPr kumimoji="1" lang="zh-CN" altLang="en-US" dirty="0"/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8052806" y="4032764"/>
            <a:ext cx="915880" cy="1239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10237124" y="4032764"/>
            <a:ext cx="1057673" cy="122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 flipV="1">
            <a:off x="9602905" y="4330794"/>
            <a:ext cx="1057673" cy="1228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 rot="18471714">
            <a:off x="7538849" y="4430318"/>
            <a:ext cx="1281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Action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Notify</a:t>
            </a:r>
            <a:endParaRPr kumimoji="1"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 rot="2960419">
            <a:off x="10699249" y="4344698"/>
            <a:ext cx="698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Notify</a:t>
            </a:r>
            <a:endParaRPr kumimoji="1" lang="zh-CN" altLang="en-US" sz="1600" dirty="0"/>
          </a:p>
        </p:txBody>
      </p:sp>
      <p:sp>
        <p:nvSpPr>
          <p:cNvPr id="22" name="文本框 21"/>
          <p:cNvSpPr txBox="1"/>
          <p:nvPr/>
        </p:nvSpPr>
        <p:spPr>
          <a:xfrm rot="3013841">
            <a:off x="9598776" y="4687674"/>
            <a:ext cx="1353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Data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Call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Back</a:t>
            </a:r>
            <a:endParaRPr kumimoji="1" lang="zh-CN" altLang="en-US" sz="1600" dirty="0"/>
          </a:p>
        </p:txBody>
      </p:sp>
      <p:cxnSp>
        <p:nvCxnSpPr>
          <p:cNvPr id="23" name="直线箭头连接符 22"/>
          <p:cNvCxnSpPr/>
          <p:nvPr/>
        </p:nvCxnSpPr>
        <p:spPr>
          <a:xfrm flipH="1">
            <a:off x="8687025" y="4330794"/>
            <a:ext cx="915880" cy="1239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 rot="18378205">
            <a:off x="8687211" y="4990327"/>
            <a:ext cx="121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Response UI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2486180" y="2240369"/>
            <a:ext cx="1440160" cy="720080"/>
          </a:xfrm>
          <a:prstGeom prst="roundRect">
            <a:avLst/>
          </a:prstGeom>
          <a:solidFill>
            <a:srgbClr val="FF7B7B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MVC</a:t>
            </a:r>
            <a:endParaRPr kumimoji="1"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8882226" y="2240369"/>
            <a:ext cx="1440160" cy="720080"/>
          </a:xfrm>
          <a:prstGeom prst="roundRect">
            <a:avLst/>
          </a:prstGeom>
          <a:solidFill>
            <a:srgbClr val="FF7B7B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MVP</a:t>
            </a:r>
          </a:p>
        </p:txBody>
      </p:sp>
      <p:sp>
        <p:nvSpPr>
          <p:cNvPr id="27" name="TextBox 8"/>
          <p:cNvSpPr txBox="1"/>
          <p:nvPr/>
        </p:nvSpPr>
        <p:spPr>
          <a:xfrm>
            <a:off x="740743" y="502530"/>
            <a:ext cx="237626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MVC &amp; MVP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7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99" y="548148"/>
            <a:ext cx="2046053" cy="6637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95" y="1203976"/>
            <a:ext cx="6979920" cy="5496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495" y="2608213"/>
            <a:ext cx="5181600" cy="2438400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740743" y="502531"/>
            <a:ext cx="295232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城市差异的处理</a:t>
            </a:r>
            <a:endParaRPr lang="en-US" altLang="zh-CN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60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PRESENTATION_TITLE" val="bt39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Theme">
  <a:themeElements>
    <a:clrScheme name="自定义 1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30000"/>
      </a:accent1>
      <a:accent2>
        <a:srgbClr val="3A3838"/>
      </a:accent2>
      <a:accent3>
        <a:srgbClr val="B30000"/>
      </a:accent3>
      <a:accent4>
        <a:srgbClr val="3A3838"/>
      </a:accent4>
      <a:accent5>
        <a:srgbClr val="B30000"/>
      </a:accent5>
      <a:accent6>
        <a:srgbClr val="3A3838"/>
      </a:accent6>
      <a:hlink>
        <a:srgbClr val="B30000"/>
      </a:hlink>
      <a:folHlink>
        <a:srgbClr val="3A3838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595</Words>
  <Application>Microsoft Macintosh PowerPoint</Application>
  <PresentationFormat>自定义</PresentationFormat>
  <Paragraphs>159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Calibri</vt:lpstr>
      <vt:lpstr>Calibri Light</vt:lpstr>
      <vt:lpstr>inherit</vt:lpstr>
      <vt:lpstr>Mangal</vt:lpstr>
      <vt:lpstr>SimHei</vt:lpstr>
      <vt:lpstr>宋体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bt397</dc:title>
  <dc:creator/>
  <cp:lastModifiedBy/>
  <cp:revision>1</cp:revision>
  <dcterms:created xsi:type="dcterms:W3CDTF">2016-12-22T15:35:11Z</dcterms:created>
  <dcterms:modified xsi:type="dcterms:W3CDTF">2017-11-30T08:22:56Z</dcterms:modified>
</cp:coreProperties>
</file>